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1" r:id="rId4"/>
    <p:sldId id="259" r:id="rId5"/>
    <p:sldId id="263" r:id="rId6"/>
    <p:sldId id="262" r:id="rId7"/>
    <p:sldId id="265" r:id="rId8"/>
    <p:sldId id="268" r:id="rId9"/>
    <p:sldId id="267" r:id="rId10"/>
    <p:sldId id="256" r:id="rId11"/>
    <p:sldId id="279" r:id="rId12"/>
    <p:sldId id="269" r:id="rId13"/>
    <p:sldId id="270" r:id="rId14"/>
    <p:sldId id="299" r:id="rId15"/>
    <p:sldId id="300" r:id="rId16"/>
    <p:sldId id="301" r:id="rId17"/>
    <p:sldId id="302" r:id="rId18"/>
    <p:sldId id="271" r:id="rId19"/>
    <p:sldId id="303" r:id="rId20"/>
    <p:sldId id="304" r:id="rId21"/>
    <p:sldId id="272" r:id="rId22"/>
    <p:sldId id="305" r:id="rId23"/>
    <p:sldId id="273" r:id="rId24"/>
    <p:sldId id="306" r:id="rId25"/>
    <p:sldId id="274" r:id="rId26"/>
    <p:sldId id="307" r:id="rId27"/>
    <p:sldId id="278" r:id="rId28"/>
    <p:sldId id="308" r:id="rId29"/>
    <p:sldId id="309" r:id="rId30"/>
    <p:sldId id="277" r:id="rId31"/>
    <p:sldId id="310" r:id="rId32"/>
    <p:sldId id="311" r:id="rId33"/>
    <p:sldId id="312" r:id="rId34"/>
    <p:sldId id="275" r:id="rId35"/>
    <p:sldId id="313" r:id="rId36"/>
    <p:sldId id="285" r:id="rId37"/>
    <p:sldId id="298" r:id="rId38"/>
    <p:sldId id="286" r:id="rId39"/>
    <p:sldId id="287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88" r:id="rId49"/>
    <p:sldId id="289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2224088"/>
            <a:ext cx="7242175" cy="2414587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163888"/>
            <a:ext cx="132873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951" y="5026568"/>
            <a:ext cx="154305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02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b="1" dirty="0" smtClean="0">
                <a:latin typeface="Times New Roman"/>
                <a:ea typeface="Calibri"/>
              </a:rPr>
              <a:t/>
            </a:r>
            <a:br>
              <a:rPr lang="ru-RU" b="1" dirty="0" smtClean="0">
                <a:latin typeface="Times New Roman"/>
                <a:ea typeface="Calibri"/>
              </a:rPr>
            </a:br>
            <a:r>
              <a:rPr lang="ru-RU" b="1" dirty="0" smtClean="0">
                <a:latin typeface="Times New Roman"/>
                <a:ea typeface="Calibri"/>
              </a:rPr>
              <a:t>Ключевые </a:t>
            </a:r>
            <a:r>
              <a:rPr lang="ru-RU" b="1" dirty="0">
                <a:latin typeface="Times New Roman"/>
                <a:ea typeface="Calibri"/>
              </a:rPr>
              <a:t>слова темы: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91680" y="1052736"/>
            <a:ext cx="5472608" cy="6840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/>
                <a:ea typeface="Calibri"/>
              </a:rPr>
              <a:t>Имя прилагательное</a:t>
            </a:r>
            <a:endParaRPr lang="ru-RU" sz="4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55776" y="1916832"/>
            <a:ext cx="34563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/>
                <a:ea typeface="Calibri"/>
                <a:cs typeface="Times New Roman"/>
              </a:rPr>
              <a:t>окончание</a:t>
            </a:r>
            <a:endParaRPr lang="ru-RU" sz="4000" dirty="0"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59832" y="2780928"/>
            <a:ext cx="244827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/>
                <a:ea typeface="Calibri"/>
              </a:rPr>
              <a:t>гласные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3664274"/>
            <a:ext cx="3312367" cy="4848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/>
                <a:ea typeface="Calibri"/>
              </a:rPr>
              <a:t>ударные</a:t>
            </a:r>
            <a:endParaRPr lang="ru-RU" sz="4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61061" y="3644673"/>
            <a:ext cx="3456384" cy="5764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latin typeface="Times New Roman"/>
                <a:ea typeface="Calibri"/>
                <a:cs typeface="Times New Roman"/>
              </a:rPr>
              <a:t>безударные </a:t>
            </a:r>
            <a:endParaRPr lang="ru-RU" sz="40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48132" y="4375655"/>
            <a:ext cx="432048" cy="51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 flipV="1">
            <a:off x="4084482" y="4646516"/>
            <a:ext cx="1407083" cy="133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148064" y="4339266"/>
            <a:ext cx="343501" cy="285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62" y="5416861"/>
            <a:ext cx="551813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0"/>
          <p:cNvSpPr>
            <a:spLocks noChangeArrowheads="1"/>
          </p:cNvSpPr>
          <p:nvPr/>
        </p:nvSpPr>
        <p:spPr bwMode="auto">
          <a:xfrm>
            <a:off x="7594635" y="4339266"/>
            <a:ext cx="322810" cy="307250"/>
          </a:xfrm>
          <a:prstGeom prst="ellipse">
            <a:avLst/>
          </a:prstGeom>
          <a:solidFill>
            <a:srgbClr val="9BBB59"/>
          </a:solidFill>
          <a:ln w="38100" algn="ctr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21959" y="3244334"/>
            <a:ext cx="366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16" y="4448824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429065"/>
            <a:ext cx="3778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42" y="4888550"/>
            <a:ext cx="54185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074" y="4446234"/>
            <a:ext cx="606006" cy="47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482" y="5158125"/>
            <a:ext cx="14319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732" y="5708783"/>
            <a:ext cx="14319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097" y="4660720"/>
            <a:ext cx="14319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097" y="5161377"/>
            <a:ext cx="14319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097" y="5657267"/>
            <a:ext cx="14319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635" y="4899259"/>
            <a:ext cx="357102" cy="33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24" y="5374637"/>
            <a:ext cx="35401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62" y="4937253"/>
            <a:ext cx="4397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442195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50" y="5542119"/>
            <a:ext cx="606006" cy="42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074" y="4960482"/>
            <a:ext cx="590382" cy="45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424" y="5450197"/>
            <a:ext cx="3841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084" y="5542477"/>
            <a:ext cx="4445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96" y="4963192"/>
            <a:ext cx="3968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Овал 67"/>
          <p:cNvSpPr/>
          <p:nvPr/>
        </p:nvSpPr>
        <p:spPr>
          <a:xfrm>
            <a:off x="5143885" y="4877539"/>
            <a:ext cx="343501" cy="285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5143884" y="5399293"/>
            <a:ext cx="343501" cy="2856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56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9" grpId="0" animBg="1"/>
      <p:bldP spid="13" grpId="0" animBg="1"/>
      <p:bldP spid="10" grpId="0" animBg="1"/>
      <p:bldP spid="11" grpId="0" animBg="1"/>
      <p:bldP spid="12" grpId="0" animBg="1"/>
      <p:bldP spid="68" grpId="0" animBg="1"/>
      <p:bldP spid="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>
                <a:latin typeface="Times New Roman"/>
                <a:ea typeface="SchoolBookC"/>
                <a:cs typeface="SchoolBookC"/>
              </a:rPr>
              <a:t>Надо помнить: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в </a:t>
            </a:r>
            <a:r>
              <a:rPr lang="ru-RU" sz="4400" i="1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окончаниях прилагательных </a:t>
            </a:r>
            <a:endParaRPr lang="ru-RU" sz="4400" i="1" dirty="0" smtClean="0"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после </a:t>
            </a:r>
            <a:r>
              <a:rPr lang="ru-RU" sz="4400" i="1" u="sng" dirty="0">
                <a:solidFill>
                  <a:srgbClr val="00B05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мягких согласных</a:t>
            </a:r>
            <a:r>
              <a:rPr lang="ru-RU" sz="4400" i="1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пишутся другие буквы </a:t>
            </a:r>
            <a:endParaRPr lang="ru-RU" sz="4400" i="1" dirty="0" smtClean="0"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вместо </a:t>
            </a:r>
            <a:r>
              <a:rPr lang="ru-RU" sz="4400" i="1" dirty="0">
                <a:solidFill>
                  <a:srgbClr val="FF000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о–е, ы–и, </a:t>
            </a:r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у–ю</a:t>
            </a:r>
            <a:r>
              <a:rPr lang="ru-RU" sz="4400" i="1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,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</a:t>
            </a:r>
            <a:r>
              <a:rPr lang="ru-RU" sz="4400" i="1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это надо запомнить.</a:t>
            </a:r>
            <a:endParaRPr lang="ru-RU" sz="4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1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Как вы думаете, почему пропущены буквы в словах?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>
              <a:solidFill>
                <a:srgbClr val="000000"/>
              </a:solidFill>
              <a:ea typeface="SchoolBookC"/>
              <a:cs typeface="Calibri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Предположите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, какой будет тема урока.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4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«</a:t>
            </a: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Развитие умения писать буквы безударных гласных в окончаниях имён прилагательных. </a:t>
            </a:r>
            <a:endParaRPr lang="ru-RU" sz="4400" dirty="0" smtClean="0">
              <a:solidFill>
                <a:srgbClr val="FF0000"/>
              </a:solidFill>
              <a:latin typeface="Times New Roman"/>
              <a:ea typeface="SchoolBookC-Bold"/>
              <a:cs typeface="SchoolBookC-Bold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Знакомство </a:t>
            </a:r>
            <a:r>
              <a:rPr lang="ru-RU" sz="4400" dirty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с </a:t>
            </a: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антонимами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».</a:t>
            </a: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/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6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Calibri"/>
                <a:cs typeface="Calibri"/>
              </a:rPr>
              <a:t/>
            </a:r>
            <a:br>
              <a:rPr lang="ru-RU" b="1" dirty="0" smtClean="0">
                <a:latin typeface="Times New Roman"/>
                <a:ea typeface="Calibri"/>
                <a:cs typeface="Calibri"/>
              </a:rPr>
            </a:br>
            <a:r>
              <a:rPr lang="ru-RU" b="1" dirty="0" smtClean="0">
                <a:latin typeface="Times New Roman"/>
                <a:ea typeface="Calibri"/>
                <a:cs typeface="Calibri"/>
              </a:rPr>
              <a:t>Формулирование проблемы </a:t>
            </a:r>
            <a:r>
              <a:rPr lang="ru-RU" sz="4000" dirty="0">
                <a:ea typeface="Calibri"/>
                <a:cs typeface="Calibri"/>
              </a:rPr>
              <a:t/>
            </a:r>
            <a:br>
              <a:rPr lang="ru-RU" sz="4000" dirty="0">
                <a:ea typeface="Calibri"/>
                <a:cs typeface="Calibri"/>
              </a:rPr>
            </a:br>
            <a:r>
              <a:rPr lang="ru-RU" b="1" dirty="0">
                <a:latin typeface="Times New Roman"/>
                <a:ea typeface="Calibri"/>
                <a:cs typeface="Calibri"/>
              </a:rPr>
              <a:t> </a:t>
            </a:r>
            <a:endParaRPr lang="ru-RU" sz="4000" dirty="0">
              <a:ea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92941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</a:t>
            </a:r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Прочитайте стихотворение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в упр. 328.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Найдите и выпишите из этого текста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прилагательные.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Сколько прилагательных вы выписали? 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4000" u="sng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30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7214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4400" b="1" i="1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Хор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</a:t>
            </a:r>
            <a:r>
              <a:rPr lang="ru-RU" sz="4400" b="1" i="1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ш</a:t>
            </a:r>
            <a:r>
              <a:rPr lang="ru-RU" sz="4400" b="1" i="1" u="sng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ая</a:t>
            </a:r>
            <a:r>
              <a:rPr lang="ru-RU" sz="4400" b="1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, плох</a:t>
            </a:r>
            <a:r>
              <a:rPr lang="ru-RU" sz="44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а</a:t>
            </a:r>
            <a:r>
              <a:rPr lang="ru-RU" sz="4400" b="1" i="1" u="sng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я</a:t>
            </a:r>
            <a:r>
              <a:rPr lang="ru-RU" sz="4400" b="1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, </a:t>
            </a:r>
            <a:r>
              <a:rPr lang="ru-RU" sz="4400" b="1" i="1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посл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у</a:t>
            </a:r>
            <a:r>
              <a:rPr lang="ru-RU" sz="4400" b="1" i="1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шн</a:t>
            </a:r>
            <a:r>
              <a:rPr lang="ru-RU" sz="4400" b="1" i="1" u="sng" dirty="0" smtClean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ая.</a:t>
            </a:r>
            <a:endParaRPr lang="ru-RU" sz="4400" b="1" i="1" u="sng" dirty="0">
              <a:solidFill>
                <a:srgbClr val="333399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buNone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Во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всех ли выписанных словах есть орфограмма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окончании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?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Почему?</a:t>
            </a:r>
          </a:p>
          <a:p>
            <a:pPr marL="0" lvl="0" indent="0" algn="ctr">
              <a:lnSpc>
                <a:spcPct val="115000"/>
              </a:lnSpc>
              <a:buNone/>
            </a:pP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Подумайте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, можно ли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как-то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объединить эти слова?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8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Почему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слова </a:t>
            </a:r>
            <a:r>
              <a:rPr lang="ru-RU" b="1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хорошая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и </a:t>
            </a:r>
            <a:r>
              <a:rPr lang="ru-RU" b="1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послушная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синонимы?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Они 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называют поведение, положительные качества девочки, но по-разному.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89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А можно ли соединить слова </a:t>
            </a:r>
            <a:r>
              <a:rPr lang="ru-RU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хорошая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и </a:t>
            </a:r>
            <a:r>
              <a:rPr lang="ru-RU" i="1" dirty="0">
                <a:solidFill>
                  <a:srgbClr val="333399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плохая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a typeface="SchoolBookC"/>
                <a:cs typeface="Calibri"/>
              </a:rPr>
              <a:t>Объясните</a:t>
            </a:r>
            <a:r>
              <a:rPr lang="ru-RU" dirty="0">
                <a:solidFill>
                  <a:srgbClr val="000000"/>
                </a:solidFill>
                <a:ea typeface="SchoolBookC"/>
                <a:cs typeface="Calibri"/>
              </a:rPr>
              <a:t>.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a typeface="SchoolBookC"/>
                <a:cs typeface="Calibri"/>
              </a:rPr>
              <a:t>Сегодня </a:t>
            </a:r>
            <a:r>
              <a:rPr lang="ru-RU" dirty="0">
                <a:solidFill>
                  <a:srgbClr val="000000"/>
                </a:solidFill>
                <a:ea typeface="SchoolBookC"/>
                <a:cs typeface="Calibri"/>
              </a:rPr>
              <a:t>на уроке мы узнаем, что это за слова в языке, в чём их особенность.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a typeface="SchoolBookC"/>
                <a:cs typeface="Calibri"/>
              </a:rPr>
              <a:t>Давайте </a:t>
            </a:r>
            <a:r>
              <a:rPr lang="ru-RU" dirty="0">
                <a:solidFill>
                  <a:srgbClr val="000000"/>
                </a:solidFill>
                <a:ea typeface="SchoolBookC"/>
                <a:cs typeface="Calibri"/>
              </a:rPr>
              <a:t>составим план сегодняшнего урока.</a:t>
            </a:r>
            <a:endParaRPr lang="ru-RU" sz="2800" dirty="0">
              <a:ea typeface="Calibri"/>
              <a:cs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92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нового знания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329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Calibri"/>
              </a:rPr>
              <a:t>Прочитайте стихотворение. Кто его автор?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SchoolBookC"/>
                <a:cs typeface="Calibri"/>
              </a:rPr>
              <a:t>Почему </a:t>
            </a:r>
            <a:r>
              <a:rPr lang="ru-RU" dirty="0">
                <a:latin typeface="Times New Roman"/>
                <a:ea typeface="SchoolBookC"/>
                <a:cs typeface="Calibri"/>
              </a:rPr>
              <a:t>одно и то же яблоко показалось котёнку кислым, а червяку – сладким?</a:t>
            </a:r>
            <a:endParaRPr lang="ru-RU" sz="2800" dirty="0">
              <a:ea typeface="Calibri"/>
              <a:cs typeface="Calibri"/>
            </a:endParaRPr>
          </a:p>
          <a:p>
            <a:r>
              <a:rPr lang="ru-RU" b="1" dirty="0" smtClean="0">
                <a:latin typeface="Times New Roman"/>
                <a:ea typeface="SchoolBookC"/>
              </a:rPr>
              <a:t> </a:t>
            </a:r>
            <a:r>
              <a:rPr lang="ru-RU" dirty="0">
                <a:latin typeface="Times New Roman"/>
                <a:ea typeface="SchoolBookC"/>
              </a:rPr>
              <a:t>Почему выделены прилагательные: </a:t>
            </a:r>
            <a:r>
              <a:rPr lang="ru-RU" i="1" dirty="0">
                <a:solidFill>
                  <a:srgbClr val="FF0000"/>
                </a:solidFill>
                <a:latin typeface="Times New Roman"/>
                <a:ea typeface="SchoolBookC"/>
              </a:rPr>
              <a:t>сладкий – кислый</a:t>
            </a:r>
            <a:r>
              <a:rPr lang="ru-RU" dirty="0" smtClean="0">
                <a:latin typeface="Times New Roman"/>
                <a:ea typeface="SchoolBookC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Calibri"/>
              </a:rPr>
              <a:t>Как называются такие слова? Прочитайте определение (с. 90).</a:t>
            </a:r>
            <a:endParaRPr lang="ru-RU" sz="28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199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с противоположенным значением называются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антонимами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имён прилагательных много антонимов: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хорошая –плохая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–низкий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кислое – сладкое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/>
                <a:ea typeface="SchoolBookC"/>
                <a:cs typeface="SchoolBookC"/>
              </a:rPr>
              <a:t> </a:t>
            </a:r>
            <a:endParaRPr lang="ru-RU" sz="2800" i="1" dirty="0" smtClean="0">
              <a:latin typeface="Times New Roman"/>
              <a:ea typeface="SchoolBookC"/>
              <a:cs typeface="SchoolBookC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/>
                <a:ea typeface="SchoolBookC"/>
                <a:cs typeface="SchoolBookC"/>
              </a:rPr>
              <a:t>Антонимы</a:t>
            </a:r>
            <a:r>
              <a:rPr lang="ru-RU" sz="2800" i="1" dirty="0">
                <a:solidFill>
                  <a:schemeClr val="tx1"/>
                </a:solidFill>
                <a:latin typeface="Times New Roman"/>
                <a:ea typeface="SchoolBookC"/>
                <a:cs typeface="SchoolBookC"/>
              </a:rPr>
              <a:t>, как и синонимы, – это слова одной и той же части речи.</a:t>
            </a:r>
            <a:endParaRPr lang="ru-RU" sz="28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Писатели часто используют антонимы в своих произведениях.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66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EA157A">
                    <a:lumMod val="75000"/>
                  </a:srgbClr>
                </a:solidFill>
                <a:ea typeface="+mj-ea"/>
                <a:cs typeface="+mj-cs"/>
              </a:rPr>
              <a:t>Порядок на столе-</a:t>
            </a:r>
            <a:br>
              <a:rPr lang="ru-RU" sz="3600" b="1" i="1" dirty="0">
                <a:solidFill>
                  <a:srgbClr val="EA157A">
                    <a:lumMod val="75000"/>
                  </a:srgbClr>
                </a:solidFill>
                <a:ea typeface="+mj-ea"/>
                <a:cs typeface="+mj-cs"/>
              </a:rPr>
            </a:br>
            <a:r>
              <a:rPr lang="ru-RU" sz="3600" b="1" i="1" dirty="0">
                <a:solidFill>
                  <a:srgbClr val="EA157A">
                    <a:lumMod val="75000"/>
                  </a:srgbClr>
                </a:solidFill>
                <a:ea typeface="+mj-ea"/>
                <a:cs typeface="+mj-cs"/>
              </a:rPr>
              <a:t>Порядок в голове.</a:t>
            </a:r>
            <a:br>
              <a:rPr lang="ru-RU" sz="3600" b="1" i="1" dirty="0">
                <a:solidFill>
                  <a:srgbClr val="EA157A">
                    <a:lumMod val="75000"/>
                  </a:srgbClr>
                </a:solidFill>
                <a:ea typeface="+mj-ea"/>
                <a:cs typeface="+mj-cs"/>
              </a:rPr>
            </a:br>
            <a:r>
              <a:rPr lang="ru-RU" sz="3600" b="1" i="1" dirty="0">
                <a:solidFill>
                  <a:srgbClr val="EA157A">
                    <a:lumMod val="75000"/>
                  </a:srgbClr>
                </a:solidFill>
                <a:ea typeface="+mj-ea"/>
                <a:cs typeface="+mj-cs"/>
              </a:rPr>
              <a:t>Начать урок готовы?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75598"/>
            <a:ext cx="1828800" cy="2139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920" y="5545332"/>
            <a:ext cx="934199" cy="93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4427984" y="1484784"/>
            <a:ext cx="4442716" cy="5159376"/>
            <a:chOff x="2426" y="588"/>
            <a:chExt cx="3275" cy="3495"/>
          </a:xfrm>
        </p:grpSpPr>
        <p:pic>
          <p:nvPicPr>
            <p:cNvPr id="7" name="Picture 5" descr="MCj034335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06" y="588"/>
              <a:ext cx="2095" cy="2026"/>
            </a:xfrm>
            <a:prstGeom prst="rect">
              <a:avLst/>
            </a:prstGeom>
            <a:noFill/>
          </p:spPr>
        </p:pic>
        <p:pic>
          <p:nvPicPr>
            <p:cNvPr id="8" name="Picture 7" descr="MCj034335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26" y="1495"/>
              <a:ext cx="2676" cy="2588"/>
            </a:xfrm>
            <a:prstGeom prst="rect">
              <a:avLst/>
            </a:prstGeom>
            <a:noFill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69" y="3375539"/>
            <a:ext cx="1546203" cy="14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6" descr="Edu0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5599193"/>
            <a:ext cx="914400" cy="877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129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Calibri"/>
              </a:rPr>
              <a:t>Какие антонимы использовал поэт Владимир Орлов в стихотворении (упр. 328)? </a:t>
            </a:r>
            <a:endParaRPr lang="ru-RU" dirty="0" smtClean="0">
              <a:latin typeface="Times New Roman"/>
              <a:ea typeface="SchoolBookC"/>
              <a:cs typeface="Calibri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333399"/>
                </a:solidFill>
                <a:latin typeface="Times New Roman"/>
                <a:ea typeface="SchoolBookC"/>
                <a:cs typeface="Calibri"/>
              </a:rPr>
              <a:t>      Хорошая </a:t>
            </a:r>
            <a:r>
              <a:rPr lang="ru-RU" b="1" i="1" dirty="0">
                <a:solidFill>
                  <a:srgbClr val="333399"/>
                </a:solidFill>
                <a:latin typeface="Times New Roman"/>
                <a:ea typeface="SchoolBookC"/>
                <a:cs typeface="Calibri"/>
              </a:rPr>
              <a:t>– </a:t>
            </a:r>
            <a:r>
              <a:rPr lang="ru-RU" b="1" i="1" dirty="0" smtClean="0">
                <a:solidFill>
                  <a:srgbClr val="333399"/>
                </a:solidFill>
                <a:latin typeface="Times New Roman"/>
                <a:ea typeface="SchoolBookC"/>
                <a:cs typeface="Calibri"/>
              </a:rPr>
              <a:t>плохая</a:t>
            </a:r>
            <a:endParaRPr lang="ru-RU" sz="2800" b="1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21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поиграем…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антонимы среди прилагательных, которые называют качества человека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9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упр. 329 по заданию до конца.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SchoolBookC"/>
              <a:cs typeface="Calibri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SchoolBookC"/>
                <a:cs typeface="Calibri"/>
              </a:rPr>
              <a:t>Назовите </a:t>
            </a:r>
            <a:r>
              <a:rPr lang="ru-RU" dirty="0">
                <a:latin typeface="Times New Roman"/>
                <a:ea typeface="SchoolBookC"/>
                <a:cs typeface="Calibri"/>
              </a:rPr>
              <a:t>орфограмму-букву безударного гласного в окончании прилагательного. </a:t>
            </a:r>
            <a:endParaRPr lang="ru-RU" dirty="0" smtClean="0">
              <a:latin typeface="Times New Roman"/>
              <a:ea typeface="SchoolBookC"/>
              <a:cs typeface="Calibri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/>
                <a:ea typeface="SchoolBookC"/>
                <a:cs typeface="Calibri"/>
              </a:rPr>
              <a:t>Кисл</a:t>
            </a:r>
            <a:r>
              <a:rPr lang="ru-RU" i="1" u="sng" dirty="0" smtClean="0">
                <a:solidFill>
                  <a:srgbClr val="FF0000"/>
                </a:solidFill>
                <a:latin typeface="Times New Roman"/>
                <a:ea typeface="SchoolBookC"/>
                <a:cs typeface="Calibri"/>
              </a:rPr>
              <a:t>ое</a:t>
            </a:r>
            <a:r>
              <a:rPr lang="ru-RU" i="1" dirty="0">
                <a:solidFill>
                  <a:srgbClr val="FF0000"/>
                </a:solidFill>
                <a:latin typeface="Times New Roman"/>
                <a:ea typeface="SchoolBookC"/>
                <a:cs typeface="Calibri"/>
              </a:rPr>
              <a:t>, сладк</a:t>
            </a:r>
            <a:r>
              <a:rPr lang="ru-RU" i="1" u="sng" dirty="0">
                <a:solidFill>
                  <a:srgbClr val="FF0000"/>
                </a:solidFill>
                <a:latin typeface="Times New Roman"/>
                <a:ea typeface="SchoolBookC"/>
                <a:cs typeface="Calibri"/>
              </a:rPr>
              <a:t>ий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SchoolBookC"/>
                <a:cs typeface="Calibri"/>
              </a:rPr>
              <a:t>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/>
                <a:ea typeface="Calibri"/>
                <a:cs typeface="Calibri"/>
              </a:rPr>
              <a:t>Как ее можно проверить?</a:t>
            </a:r>
            <a:endParaRPr lang="ru-RU" sz="2800" dirty="0">
              <a:solidFill>
                <a:schemeClr val="tx1"/>
              </a:solidFill>
              <a:ea typeface="Calibri"/>
              <a:cs typeface="Calibri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31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latin typeface="Times New Roman"/>
                <a:ea typeface="Calibri"/>
              </a:rPr>
              <a:t>Развитие умений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Есть ли антонимы </a:t>
            </a:r>
            <a:endParaRPr lang="ru-RU" dirty="0" smtClean="0">
              <a:latin typeface="Times New Roman" panose="02020603050405020304" pitchFamily="18" charset="0"/>
              <a:ea typeface="SchoolBookC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среди </a:t>
            </a:r>
            <a:r>
              <a:rPr lang="ru-RU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слов </a:t>
            </a:r>
            <a:r>
              <a:rPr lang="ru-RU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других частей речи?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Упражнение 330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вы думаете, какое умение мы будем отрабатывать выполняя это задание?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Мы будем находить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антонимы в тексте.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420889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SchoolBookC"/>
                <a:cs typeface="SchoolBookC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Развитие умений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Вдол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рё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(наречия)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SchoolBookC"/>
              </a:rPr>
              <a:t>Подберите антоним к слову </a:t>
            </a:r>
            <a:r>
              <a:rPr lang="ru-RU" i="1" dirty="0">
                <a:solidFill>
                  <a:srgbClr val="000080"/>
                </a:solidFill>
                <a:latin typeface="Times New Roman"/>
                <a:ea typeface="SchoolBookC-Italic"/>
                <a:cs typeface="SchoolBookC-Italic"/>
              </a:rPr>
              <a:t>сухим</a:t>
            </a:r>
            <a:r>
              <a:rPr lang="ru-RU" dirty="0">
                <a:solidFill>
                  <a:srgbClr val="000080"/>
                </a:solidFill>
                <a:latin typeface="Times New Roman"/>
                <a:ea typeface="SchoolBookC"/>
                <a:cs typeface="SchoolBookC"/>
              </a:rPr>
              <a:t>.</a:t>
            </a:r>
            <a:r>
              <a:rPr lang="ru-RU" dirty="0">
                <a:latin typeface="Times New Roman"/>
                <a:ea typeface="SchoolBookC"/>
                <a:cs typeface="SchoolBookC"/>
              </a:rPr>
              <a:t> </a:t>
            </a:r>
            <a:endParaRPr lang="ru-RU" dirty="0" smtClean="0">
              <a:latin typeface="Times New Roman"/>
              <a:ea typeface="SchoolBookC"/>
              <a:cs typeface="SchoolBookC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/>
                <a:ea typeface="SchoolBookC-Italic"/>
                <a:cs typeface="SchoolBookC-Italic"/>
              </a:rPr>
              <a:t>Сух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/>
                <a:ea typeface="SchoolBookC-Italic"/>
                <a:cs typeface="SchoolBookC-Italic"/>
              </a:rPr>
              <a:t>и</a:t>
            </a:r>
            <a:r>
              <a:rPr lang="ru-RU" sz="4400" i="1" dirty="0" smtClean="0">
                <a:latin typeface="Times New Roman"/>
                <a:ea typeface="SchoolBookC-Italic"/>
                <a:cs typeface="SchoolBookC-Italic"/>
              </a:rPr>
              <a:t>м- </a:t>
            </a:r>
            <a:r>
              <a:rPr lang="ru-RU" sz="4400" i="1" dirty="0">
                <a:latin typeface="Times New Roman"/>
                <a:ea typeface="SchoolBookC-Italic"/>
                <a:cs typeface="SchoolBookC-Italic"/>
              </a:rPr>
              <a:t>м</a:t>
            </a:r>
            <a:r>
              <a:rPr lang="ru-RU" sz="4400" i="1" u="sng" dirty="0" smtClean="0">
                <a:solidFill>
                  <a:srgbClr val="FF0000"/>
                </a:solidFill>
                <a:latin typeface="Times New Roman"/>
                <a:ea typeface="SchoolBookC-Italic"/>
                <a:cs typeface="SchoolBookC-Italic"/>
              </a:rPr>
              <a:t>о</a:t>
            </a:r>
            <a:r>
              <a:rPr lang="ru-RU" sz="4400" i="1" dirty="0" smtClean="0">
                <a:latin typeface="Times New Roman"/>
                <a:ea typeface="SchoolBookC-Italic"/>
                <a:cs typeface="SchoolBookC-Italic"/>
              </a:rPr>
              <a:t>кр</a:t>
            </a:r>
            <a:r>
              <a:rPr lang="ru-RU" sz="4400" i="1" dirty="0" smtClean="0">
                <a:solidFill>
                  <a:srgbClr val="FF0000"/>
                </a:solidFill>
                <a:latin typeface="Times New Roman"/>
                <a:ea typeface="SchoolBookC-Italic"/>
                <a:cs typeface="SchoolBookC-Italic"/>
              </a:rPr>
              <a:t>ы</a:t>
            </a:r>
            <a:r>
              <a:rPr lang="ru-RU" sz="4400" i="1" dirty="0" smtClean="0">
                <a:latin typeface="Times New Roman"/>
                <a:ea typeface="SchoolBookC-Italic"/>
                <a:cs typeface="SchoolBookC-Italic"/>
              </a:rPr>
              <a:t>м</a:t>
            </a:r>
            <a:r>
              <a:rPr lang="ru-RU" sz="4400" dirty="0" smtClean="0">
                <a:latin typeface="Times New Roman"/>
                <a:ea typeface="SchoolBookC"/>
                <a:cs typeface="SchoolBookC"/>
              </a:rPr>
              <a:t>.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4000" dirty="0" smtClean="0">
              <a:latin typeface="Times New Roman"/>
              <a:ea typeface="SchoolBookC"/>
              <a:cs typeface="SchoolBookC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SchoolBookC"/>
                <a:cs typeface="SchoolBookC"/>
              </a:rPr>
              <a:t>Какая </a:t>
            </a:r>
            <a:r>
              <a:rPr lang="ru-RU" dirty="0">
                <a:latin typeface="Times New Roman"/>
                <a:ea typeface="SchoolBookC"/>
                <a:cs typeface="SchoolBookC"/>
              </a:rPr>
              <a:t>это часть речи?</a:t>
            </a:r>
            <a:endParaRPr lang="ru-RU" sz="28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94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45624" cy="5040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</a:rPr>
              <a:t>Развитие умений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4461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Отгадайте загадку.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Запишите антонимы </a:t>
            </a:r>
            <a:r>
              <a:rPr lang="ru-RU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укажите часть </a:t>
            </a:r>
            <a:r>
              <a:rPr lang="ru-RU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речи.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Я антоним к слову «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зной</a:t>
            </a: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», 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Я антоним к слову «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лето</a:t>
            </a: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»,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Я в реке, в тени густой 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В шубу снежную </a:t>
            </a:r>
            <a:r>
              <a:rPr lang="ru-RU" dirty="0" smtClean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одета,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И в бутылке лимонада, 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Хоть люблю мороз сама,</a:t>
            </a:r>
            <a:endParaRPr lang="ru-RU" sz="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А зовут меня </a:t>
            </a:r>
            <a:r>
              <a:rPr lang="ru-RU" dirty="0" smtClean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 –                    </a:t>
            </a:r>
            <a:endParaRPr lang="ru-RU" sz="2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80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Потому что я … </a:t>
            </a:r>
            <a:r>
              <a:rPr lang="ru-RU" dirty="0" smtClean="0">
                <a:solidFill>
                  <a:srgbClr val="00008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                  </a:t>
            </a:r>
            <a:endParaRPr lang="ru-RU" sz="2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5013176"/>
            <a:ext cx="29523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/>
                <a:ea typeface="SchoolBookC"/>
                <a:cs typeface="SchoolBookC"/>
              </a:rPr>
              <a:t>прохлада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5675896"/>
            <a:ext cx="29523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/>
                <a:ea typeface="SchoolBookC"/>
                <a:cs typeface="SchoolBookC"/>
              </a:rPr>
              <a:t>зима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57075" y="5180753"/>
            <a:ext cx="279453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SchoolBookC-Italic"/>
                <a:cs typeface="Times New Roman" panose="02020603050405020304" pitchFamily="18" charset="0"/>
              </a:rPr>
              <a:t>,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57075" y="5747904"/>
            <a:ext cx="279453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3265488"/>
            <a:ext cx="9248776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8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SchoolBookC"/>
                <a:cs typeface="SchoolBookC"/>
              </a:rPr>
              <a:t/>
            </a:r>
            <a:br>
              <a:rPr lang="ru-RU" sz="2800" dirty="0" smtClean="0">
                <a:latin typeface="Times New Roman"/>
                <a:ea typeface="SchoolBookC"/>
                <a:cs typeface="SchoolBookC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/>
                <a:ea typeface="SchoolBookC"/>
                <a:cs typeface="SchoolBookC"/>
              </a:rPr>
              <a:t>Сделайте </a:t>
            </a:r>
            <a:r>
              <a:rPr lang="ru-RU" sz="2800" dirty="0">
                <a:solidFill>
                  <a:srgbClr val="FF0000"/>
                </a:solidFill>
                <a:latin typeface="Times New Roman"/>
                <a:ea typeface="SchoolBookC"/>
                <a:cs typeface="SchoolBookC"/>
              </a:rPr>
              <a:t>вывод</a:t>
            </a:r>
            <a:r>
              <a:rPr lang="ru-RU" sz="2800" dirty="0">
                <a:latin typeface="Times New Roman"/>
                <a:ea typeface="SchoolBookC"/>
                <a:cs typeface="SchoolBookC"/>
              </a:rPr>
              <a:t>: среди каких частей речи встречаются антонимы?</a:t>
            </a:r>
            <a:r>
              <a:rPr lang="ru-RU" sz="2800" dirty="0">
                <a:ea typeface="Calibri"/>
                <a:cs typeface="Calibri"/>
              </a:rPr>
              <a:t/>
            </a:r>
            <a:br>
              <a:rPr lang="ru-RU" sz="2800" dirty="0">
                <a:ea typeface="Calibri"/>
                <a:cs typeface="Calibri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>
              <a:latin typeface="Times New Roman"/>
              <a:ea typeface="SchoolBookC"/>
              <a:cs typeface="SchoolBookC"/>
            </a:endParaRPr>
          </a:p>
          <a:p>
            <a:pPr marL="0" indent="0" algn="ctr">
              <a:buNone/>
            </a:pPr>
            <a:r>
              <a:rPr lang="ru-RU" sz="4800" dirty="0" smtClean="0">
                <a:latin typeface="Times New Roman"/>
                <a:ea typeface="SchoolBookC"/>
                <a:cs typeface="SchoolBookC"/>
              </a:rPr>
              <a:t>Антонимы </a:t>
            </a:r>
            <a:r>
              <a:rPr lang="ru-RU" sz="4800" dirty="0">
                <a:latin typeface="Times New Roman"/>
                <a:ea typeface="SchoolBookC"/>
                <a:cs typeface="SchoolBookC"/>
              </a:rPr>
              <a:t>бывают среди прилагательных, наречий, существительных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347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600200"/>
            <a:ext cx="6203032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Сном волшебным засыпаем,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Дышится легко…ровно… глубоко…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Наши руки отдыхают, 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Ноги тоже отдыхают,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Отдыхают… засыпают (2 раза)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Шея не напряжена,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 И расслаблена,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….  Губы чуть приоткрываются,</a:t>
            </a:r>
          </a:p>
          <a:p>
            <a:pPr marL="274320" lvl="0" indent="-274320">
              <a:buClr>
                <a:srgbClr val="FEB80A"/>
              </a:buClr>
              <a:buSzPct val="95000"/>
              <a:buNone/>
            </a:pPr>
            <a:r>
              <a:rPr lang="ru-RU" sz="2600" dirty="0">
                <a:solidFill>
                  <a:schemeClr val="tx1"/>
                </a:solidFill>
                <a:latin typeface="Constantia"/>
              </a:rPr>
              <a:t> Все чудесно расслабляется (2 раза)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2432050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2656"/>
            <a:ext cx="2554287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239"/>
            <a:ext cx="6336704" cy="132873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6696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Развитие умений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331</a:t>
            </a: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Отрабатываем умение подбирать антонимы к</a:t>
            </a:r>
            <a:r>
              <a:rPr lang="ru-RU" dirty="0" smtClean="0">
                <a:latin typeface="Times New Roman"/>
                <a:ea typeface="SchoolBookC"/>
                <a:cs typeface="SchoolBookC"/>
              </a:rPr>
              <a:t> </a:t>
            </a:r>
            <a:r>
              <a:rPr lang="ru-RU" dirty="0">
                <a:latin typeface="Times New Roman"/>
                <a:ea typeface="SchoolBookC"/>
                <a:cs typeface="SchoolBookC"/>
              </a:rPr>
              <a:t>прилагательным, писать орфограммы-буквы безударных гласных в окончаниях прилагательных.</a:t>
            </a:r>
            <a:endParaRPr lang="ru-RU" dirty="0">
              <a:ea typeface="Calibri"/>
              <a:cs typeface="Calibri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9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Проверим по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эталону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Петь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__голосом - ………….голосом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Петь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льн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голосом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т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голосом</a:t>
            </a:r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нов__ другом – со ….. 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ругом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ым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другом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ым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другом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80636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29600" cy="407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9120"/>
            <a:ext cx="12858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16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u="sng" dirty="0" smtClean="0">
                <a:latin typeface="Times New Roman"/>
                <a:ea typeface="SchoolBookC"/>
                <a:cs typeface="SchoolBookC"/>
              </a:rPr>
              <a:t/>
            </a:r>
            <a:br>
              <a:rPr lang="ru-RU" u="sng" dirty="0" smtClean="0">
                <a:latin typeface="Times New Roman"/>
                <a:ea typeface="SchoolBookC"/>
                <a:cs typeface="SchoolBookC"/>
              </a:rPr>
            </a:br>
            <a:r>
              <a:rPr lang="ru-RU" u="sng" dirty="0" smtClean="0">
                <a:latin typeface="Times New Roman"/>
                <a:ea typeface="SchoolBookC"/>
                <a:cs typeface="SchoolBookC"/>
              </a:rPr>
              <a:t>Сделайте </a:t>
            </a:r>
            <a:r>
              <a:rPr lang="ru-RU" u="sng" dirty="0">
                <a:latin typeface="Times New Roman"/>
                <a:ea typeface="SchoolBookC"/>
                <a:cs typeface="SchoolBookC"/>
              </a:rPr>
              <a:t>вывод</a:t>
            </a:r>
            <a:r>
              <a:rPr lang="ru-RU" dirty="0">
                <a:latin typeface="Times New Roman"/>
                <a:ea typeface="SchoolBookC"/>
                <a:cs typeface="SchoolBookC"/>
              </a:rPr>
              <a:t>: </a:t>
            </a:r>
            <a:br>
              <a:rPr lang="ru-RU" dirty="0">
                <a:latin typeface="Times New Roman"/>
                <a:ea typeface="SchoolBookC"/>
                <a:cs typeface="SchoolBookC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/>
                <a:ea typeface="SchoolBookC"/>
                <a:cs typeface="SchoolBookC"/>
              </a:rPr>
              <a:t>как </a:t>
            </a:r>
            <a:r>
              <a:rPr lang="ru-RU" sz="4400" dirty="0">
                <a:latin typeface="Times New Roman"/>
                <a:ea typeface="SchoolBookC"/>
                <a:cs typeface="SchoolBookC"/>
              </a:rPr>
              <a:t>можно проверить написание безударных окончаний имён прилагательных?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342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Проверим по эталону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 деревьями – за ...   деревьями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больш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деревьями – за  маленьк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деревьями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высок__ заборе – на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заборе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заборе – на низк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заборе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03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Проверим по эталону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Свеж__ огурец  - … огурец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огурец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гнил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огурец</a:t>
            </a:r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Свеж__ хлеб - … хлеб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 - 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сух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хлеб</a:t>
            </a:r>
          </a:p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чёрств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хлеб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Проверим по эталону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Из-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 дождика  - из-за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дождика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-за мелк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дождика  - из-за крупн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дождика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 ручей -  через … ручей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ерез мелк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ручей -  через  глубок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ручей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2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правописание букв гласных </a:t>
            </a:r>
          </a:p>
          <a:p>
            <a:pPr marL="0" lvl="0" indent="0" algn="ctr"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безударных окончаниях имён прилагательных можно с помощью вопросов, так как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слов-вопросов всегда ударные окончания.</a:t>
            </a:r>
          </a:p>
          <a:p>
            <a:pPr lvl="0" algn="ctr"/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доме (как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 нов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красив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01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вывод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SchoolBookC"/>
              </a:rPr>
              <a:t>Если прилагательное имеет несколько значений, какие у него будут </a:t>
            </a:r>
            <a:r>
              <a:rPr lang="ru-RU" dirty="0" smtClean="0">
                <a:latin typeface="Times New Roman"/>
                <a:ea typeface="SchoolBookC"/>
                <a:cs typeface="SchoolBookC"/>
              </a:rPr>
              <a:t>антонимы, как </a:t>
            </a:r>
            <a:r>
              <a:rPr lang="ru-RU" dirty="0">
                <a:latin typeface="Times New Roman"/>
                <a:ea typeface="SchoolBookC"/>
                <a:cs typeface="SchoolBookC"/>
              </a:rPr>
              <a:t>у слов </a:t>
            </a:r>
            <a:r>
              <a:rPr lang="ru-RU" i="1" dirty="0">
                <a:solidFill>
                  <a:srgbClr val="333399"/>
                </a:solidFill>
                <a:latin typeface="Times New Roman"/>
                <a:ea typeface="SchoolBookC-Italic"/>
                <a:cs typeface="SchoolBookC-Italic"/>
              </a:rPr>
              <a:t>свежий, </a:t>
            </a:r>
            <a:r>
              <a:rPr lang="ru-RU" i="1" dirty="0" smtClean="0">
                <a:solidFill>
                  <a:srgbClr val="333399"/>
                </a:solidFill>
                <a:latin typeface="Times New Roman"/>
                <a:ea typeface="SchoolBookC-Italic"/>
                <a:cs typeface="SchoolBookC-Italic"/>
              </a:rPr>
              <a:t>мелкий</a:t>
            </a:r>
            <a:r>
              <a:rPr lang="ru-RU" dirty="0" smtClean="0">
                <a:latin typeface="Times New Roman"/>
                <a:ea typeface="SchoolBookC"/>
                <a:cs typeface="SchoolBookC"/>
              </a:rPr>
              <a:t>? 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К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каждому значению прилагательного будут свои антонимы, это разные слова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45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i="1" dirty="0">
                <a:solidFill>
                  <a:srgbClr val="FF0000"/>
                </a:solidFill>
                <a:latin typeface="Times New Roman"/>
                <a:ea typeface="Calibri"/>
                <a:cs typeface="Calibri"/>
              </a:rPr>
              <a:t>Ф</a:t>
            </a:r>
            <a:r>
              <a:rPr lang="ru-RU" i="1" dirty="0" smtClean="0">
                <a:solidFill>
                  <a:srgbClr val="FF0000"/>
                </a:solidFill>
                <a:latin typeface="Times New Roman"/>
                <a:ea typeface="Calibri"/>
                <a:cs typeface="Calibri"/>
              </a:rPr>
              <a:t>ормирование </a:t>
            </a:r>
            <a:r>
              <a:rPr lang="ru-RU" i="1" dirty="0">
                <a:solidFill>
                  <a:srgbClr val="FF0000"/>
                </a:solidFill>
                <a:latin typeface="Times New Roman"/>
                <a:ea typeface="Calibri"/>
                <a:cs typeface="Calibri"/>
              </a:rPr>
              <a:t>алгоритма </a:t>
            </a:r>
            <a:r>
              <a:rPr lang="ru-RU" i="1" dirty="0" smtClean="0">
                <a:solidFill>
                  <a:srgbClr val="FF0000"/>
                </a:solidFill>
                <a:latin typeface="Times New Roman"/>
                <a:ea typeface="Calibri"/>
                <a:cs typeface="Calibri"/>
              </a:rPr>
              <a:t>самооценки:</a:t>
            </a:r>
            <a:endParaRPr lang="ru-RU" sz="4000" dirty="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Что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тебе нужно было сделать? 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Удалось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тебе выполнить задание?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Ты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сделал всё правильно или были недочёты?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Ты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составил всё сам или с чьей-то помощью?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Какой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был уровень задания?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Какие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умения формировались при выполнении этого задания?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Какую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отметку ты бы себе поставил?</a:t>
            </a:r>
            <a:endParaRPr lang="ru-RU" sz="2800" dirty="0">
              <a:ea typeface="Calibri"/>
              <a:cs typeface="Calibri"/>
            </a:endParaRPr>
          </a:p>
          <a:p>
            <a:r>
              <a:rPr lang="ru-RU" i="1" dirty="0" smtClean="0">
                <a:solidFill>
                  <a:srgbClr val="993366"/>
                </a:solidFill>
                <a:latin typeface="Times New Roman"/>
                <a:ea typeface="SchoolBookC"/>
              </a:rPr>
              <a:t>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SchoolBookC"/>
              </a:rPr>
              <a:t>Сейчас мы вместе с…</a:t>
            </a:r>
            <a:r>
              <a:rPr lang="ru-RU" i="1" dirty="0">
                <a:solidFill>
                  <a:srgbClr val="993366"/>
                </a:solidFill>
                <a:latin typeface="Times New Roman"/>
                <a:ea typeface="SchoolBookC"/>
              </a:rPr>
              <a:t> (имя ученика)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SchoolBookC"/>
              </a:rPr>
              <a:t>учились оценивать свою работу.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6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какой темой работали?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lnSpc>
                <a:spcPct val="115000"/>
              </a:lnSpc>
              <a:buNone/>
            </a:pP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«</a:t>
            </a:r>
            <a:r>
              <a:rPr lang="ru-RU" sz="4400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Развитие умения писать буквы безударных гласных в окончаниях имён прилагательных. </a:t>
            </a: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4400" dirty="0">
                <a:solidFill>
                  <a:srgbClr val="FF0000"/>
                </a:solidFill>
                <a:latin typeface="Times New Roman"/>
                <a:ea typeface="SchoolBookC-Bold"/>
                <a:cs typeface="SchoolBookC-Bold"/>
              </a:rPr>
              <a:t>Знакомство с антонимами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SchoolBookC"/>
                <a:cs typeface="Times New Roman" panose="02020603050405020304" pitchFamily="18" charset="0"/>
              </a:rPr>
              <a:t>».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45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sz="5400" b="1" kern="0" dirty="0">
                <a:solidFill>
                  <a:srgbClr val="FF0066"/>
                </a:solidFill>
                <a:latin typeface="Garamond"/>
                <a:cs typeface="Arial"/>
              </a:rPr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SchoolBookC"/>
                <a:cs typeface="SchoolBookC"/>
              </a:rPr>
              <a:t>С </a:t>
            </a:r>
            <a:r>
              <a:rPr lang="ru-RU" dirty="0">
                <a:latin typeface="Times New Roman"/>
                <a:ea typeface="SchoolBookC"/>
                <a:cs typeface="SchoolBookC"/>
              </a:rPr>
              <a:t>какой орфограммой ознакомились</a:t>
            </a:r>
            <a:r>
              <a:rPr lang="ru-RU" dirty="0" smtClean="0">
                <a:latin typeface="Times New Roman"/>
                <a:ea typeface="SchoolBookC"/>
                <a:cs typeface="SchoolBookC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SchoolBookC"/>
              </a:rPr>
              <a:t>Как проверить правописание букв безударных гласных в окончаниях прилагательных</a:t>
            </a:r>
            <a:r>
              <a:rPr lang="ru-RU" dirty="0" smtClean="0">
                <a:latin typeface="Times New Roman"/>
                <a:ea typeface="SchoolBookC"/>
                <a:cs typeface="SchoolBookC"/>
              </a:rPr>
              <a:t>?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SchoolBookC"/>
                <a:cs typeface="SchoolBookC"/>
              </a:rPr>
              <a:t>Что было самым трудным на уроке? А самым лёгким?</a:t>
            </a:r>
            <a:endParaRPr lang="ru-RU" sz="24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dirty="0">
              <a:ea typeface="Calibri"/>
              <a:cs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951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sz="5400" b="1" kern="0" dirty="0">
                <a:solidFill>
                  <a:srgbClr val="FF0066"/>
                </a:solidFill>
                <a:latin typeface="Garamond"/>
                <a:cs typeface="Arial"/>
              </a:rPr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Что у вас получалось сегодня лучше всего?</a:t>
            </a:r>
            <a:endParaRPr lang="ru-RU" sz="2800" dirty="0">
              <a:ea typeface="Calibri"/>
              <a:cs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В чём испытали затруднения?</a:t>
            </a:r>
            <a:endParaRPr lang="ru-RU" sz="2800" dirty="0">
              <a:ea typeface="Calibri"/>
              <a:cs typeface="Calibri"/>
            </a:endParaRPr>
          </a:p>
          <a:p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</a:rPr>
              <a:t>Кто сегодня получил отметку в дневник?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3343275" algn="l"/>
              </a:tabLst>
            </a:pPr>
            <a:r>
              <a:rPr lang="ru-RU" dirty="0" smtClean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За </a:t>
            </a:r>
            <a:r>
              <a:rPr lang="ru-RU" dirty="0">
                <a:solidFill>
                  <a:srgbClr val="993366"/>
                </a:solidFill>
                <a:latin typeface="Times New Roman"/>
                <a:ea typeface="Calibri"/>
                <a:cs typeface="Calibri"/>
              </a:rPr>
              <a:t>что?</a:t>
            </a:r>
            <a:endParaRPr lang="ru-RU" sz="2800" dirty="0">
              <a:ea typeface="Calibri"/>
              <a:cs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01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altLang="ru-RU" b="1" u="sng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Главное ОУУ</a:t>
            </a:r>
            <a:r>
              <a:rPr lang="en-US" altLang="ru-RU" b="1" u="sng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u="sng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u="sng" kern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  <a:buNone/>
            </a:pPr>
            <a:r>
              <a:rPr lang="ru-RU" altLang="ru-RU" sz="4400" kern="0" dirty="0" smtClean="0">
                <a:solidFill>
                  <a:srgbClr val="C00000"/>
                </a:solidFill>
                <a:latin typeface="ArbatDi" pitchFamily="66" charset="0"/>
                <a:cs typeface="Times New Roman" pitchFamily="18" charset="0"/>
              </a:rPr>
              <a:t>Умение</a:t>
            </a:r>
            <a:r>
              <a:rPr lang="ru-RU" altLang="ru-RU" sz="44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b="1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ПЕРЕРАБАТЫВАТЬ </a:t>
            </a:r>
          </a:p>
          <a:p>
            <a:pPr lvl="0" algn="ctr" eaLnBrk="0" fontAlgn="base" hangingPunct="0">
              <a:spcAft>
                <a:spcPct val="0"/>
              </a:spcAft>
              <a:buNone/>
            </a:pPr>
            <a:r>
              <a:rPr lang="ru-RU" altLang="ru-RU" sz="4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altLang="ru-RU" sz="4400" b="1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altLang="ru-RU" sz="4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Aft>
                <a:spcPct val="0"/>
              </a:spcAft>
              <a:buNone/>
            </a:pPr>
            <a:r>
              <a:rPr lang="ru-RU" altLang="ru-RU" sz="4000" kern="0" dirty="0">
                <a:solidFill>
                  <a:srgbClr val="FF0000"/>
                </a:solidFill>
                <a:latin typeface="Arial" charset="0"/>
              </a:rPr>
              <a:t>  </a:t>
            </a:r>
            <a:r>
              <a:rPr lang="ru-RU" altLang="ru-RU" sz="3600" kern="0" dirty="0">
                <a:solidFill>
                  <a:srgbClr val="C00000"/>
                </a:solidFill>
                <a:latin typeface="ArbatDi" pitchFamily="66" charset="0"/>
              </a:rPr>
              <a:t>(анализировать, обобщать, сравнивать, классифицировать) для получения необходимого результата – нового продукта (алгоритма).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08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DFF"/>
                </a:solidFill>
                <a:latin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703DFF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solidFill>
                  <a:srgbClr val="703DFF"/>
                </a:solidFill>
                <a:latin typeface="Times New Roman"/>
                <a:cs typeface="Times New Roman"/>
              </a:rPr>
              <a:t>Рефлексивно </a:t>
            </a:r>
            <a:r>
              <a:rPr lang="ru-RU" b="1" dirty="0">
                <a:solidFill>
                  <a:srgbClr val="703DFF"/>
                </a:solidFill>
                <a:latin typeface="Times New Roman"/>
                <a:cs typeface="Times New Roman"/>
              </a:rPr>
              <a:t>- оценочный этап.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 fontAlgn="base">
              <a:lnSpc>
                <a:spcPct val="80000"/>
              </a:lnSpc>
              <a:spcBef>
                <a:spcPts val="385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703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1.Укажи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 двигать;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  красивый;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 быстро.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подходящее окончание к данному имени прилагательному: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  работа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-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–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 -ее.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7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80000"/>
              </a:lnSpc>
              <a:spcBef>
                <a:spcPts val="385"/>
              </a:spcBef>
            </a:pPr>
            <a: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  <a:t/>
            </a:r>
            <a:b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  <a:t/>
            </a:r>
            <a:b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  <a:t>Рефлексивно </a:t>
            </a:r>
            <a:r>
              <a:rPr lang="ru-RU" sz="4000" b="1" dirty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  <a:t>- оценочный </a:t>
            </a:r>
            <a: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  <a:t>этап</a:t>
            </a:r>
            <a:br>
              <a:rPr lang="ru-RU" sz="4000" b="1" dirty="0" smtClean="0">
                <a:solidFill>
                  <a:srgbClr val="703DFF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3300" b="1" dirty="0">
                <a:solidFill>
                  <a:srgbClr val="703D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Тест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Укажи прилагательное, противоположное по значению данному: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7345" indent="-347345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Сметана густая, а молоко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 белое;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  вкусное;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 жидкое.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Род и число имени прилагательного зависит от: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 глагола;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 местоимения;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имени существительного.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28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DFF"/>
                </a:solidFill>
                <a:latin typeface="Times New Roman"/>
                <a:cs typeface="Times New Roman"/>
              </a:rPr>
              <a:t/>
            </a:r>
            <a:br>
              <a:rPr lang="ru-RU" sz="3600" b="1" dirty="0" smtClean="0">
                <a:solidFill>
                  <a:srgbClr val="703DFF"/>
                </a:solidFill>
                <a:latin typeface="Times New Roman"/>
                <a:cs typeface="Times New Roman"/>
              </a:rPr>
            </a:br>
            <a:r>
              <a:rPr lang="ru-RU" sz="3600" b="1" dirty="0" smtClean="0">
                <a:solidFill>
                  <a:srgbClr val="703DFF"/>
                </a:solidFill>
                <a:latin typeface="Times New Roman"/>
                <a:cs typeface="Times New Roman"/>
              </a:rPr>
              <a:t>Рефлексивно </a:t>
            </a:r>
            <a:r>
              <a:rPr lang="ru-RU" sz="3600" b="1" dirty="0">
                <a:solidFill>
                  <a:srgbClr val="703DFF"/>
                </a:solidFill>
                <a:latin typeface="Times New Roman"/>
                <a:cs typeface="Times New Roman"/>
              </a:rPr>
              <a:t>- оценочный этап</a:t>
            </a:r>
            <a:br>
              <a:rPr lang="ru-RU" sz="3600" b="1" dirty="0">
                <a:solidFill>
                  <a:srgbClr val="703DFF"/>
                </a:solidFill>
                <a:latin typeface="Times New Roman"/>
                <a:cs typeface="Times New Roman"/>
              </a:rPr>
            </a:br>
            <a:r>
              <a:rPr lang="ru-RU" sz="3000" b="1" dirty="0">
                <a:solidFill>
                  <a:srgbClr val="703D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9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1000"/>
              </a:spcAft>
              <a:buNone/>
            </a:pPr>
            <a:r>
              <a:rPr lang="ru-RU" sz="3600" b="1" i="1" dirty="0">
                <a:solidFill>
                  <a:srgbClr val="000000"/>
                </a:solidFill>
                <a:latin typeface="Times New Roman"/>
                <a:cs typeface="Times New Roman"/>
              </a:rPr>
              <a:t>5. Выберите верное утверждение: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10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А)  В предложении имя прилагательное чаще всего бывает </a:t>
            </a:r>
            <a:r>
              <a:rPr lang="ru-RU" b="1" dirty="0">
                <a:solidFill>
                  <a:srgbClr val="000000"/>
                </a:solidFill>
                <a:latin typeface="Times New Roman"/>
                <a:cs typeface="Times New Roman"/>
              </a:rPr>
              <a:t>подлежащим;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10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Б) В предложении имя прилагательное чаще всего бывает </a:t>
            </a:r>
            <a:r>
              <a:rPr lang="ru-RU" b="1" dirty="0">
                <a:solidFill>
                  <a:srgbClr val="000000"/>
                </a:solidFill>
                <a:latin typeface="Times New Roman"/>
                <a:cs typeface="Times New Roman"/>
              </a:rPr>
              <a:t>сказуемым</a:t>
            </a: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;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Calibri"/>
              <a:cs typeface="Times New Roman"/>
            </a:endParaRPr>
          </a:p>
          <a:p>
            <a:pPr marL="0" indent="0" fontAlgn="base">
              <a:lnSpc>
                <a:spcPct val="80000"/>
              </a:lnSpc>
              <a:spcBef>
                <a:spcPts val="33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В)  В предложении имя прилагательное чаще всего бывает </a:t>
            </a:r>
            <a:r>
              <a:rPr lang="ru-RU" b="1" dirty="0">
                <a:solidFill>
                  <a:srgbClr val="000000"/>
                </a:solidFill>
                <a:latin typeface="Times New Roman"/>
                <a:cs typeface="Times New Roman"/>
              </a:rPr>
              <a:t>второстепенным членом  предложения.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5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ru-RU" sz="3600" b="1" kern="0" dirty="0">
                <a:solidFill>
                  <a:prstClr val="black"/>
                </a:solidFill>
                <a:latin typeface="Bauhaus 93" pitchFamily="82" charset="0"/>
                <a:ea typeface="+mn-ea"/>
                <a:cs typeface="+mn-cs"/>
              </a:rPr>
              <a:t>Эталон для самопроверки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1.Укажи имя прилагательное</a:t>
            </a: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Б)   красивый;</a:t>
            </a:r>
            <a:endParaRPr lang="ru-RU" sz="22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endParaRPr lang="ru-RU" sz="22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подходящее окончание к данному имени прилагательному: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Б)  </a:t>
            </a:r>
            <a:r>
              <a:rPr lang="ru-RU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  работа</a:t>
            </a:r>
            <a:endParaRPr lang="ru-RU" sz="22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 (как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 домашн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Домашн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01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ru-RU" sz="3200" b="1" kern="0" dirty="0">
                <a:solidFill>
                  <a:prstClr val="black"/>
                </a:solidFill>
                <a:latin typeface="Bauhaus 93" pitchFamily="82" charset="0"/>
              </a:rPr>
              <a:t>Эталон для самопроверки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Укажи прилагательное, противоположное по значению данному: </a:t>
            </a:r>
          </a:p>
          <a:p>
            <a:pPr marL="347345" lvl="0" indent="-347345" fontAlgn="base">
              <a:lnSpc>
                <a:spcPct val="80000"/>
              </a:lnSpc>
              <a:spcBef>
                <a:spcPts val="335"/>
              </a:spcBef>
            </a:pP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Сметана густая, а молоко…</a:t>
            </a: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жидкое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Род и число имени прилагательного зависит от: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endParaRPr lang="ru-RU" sz="3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имени 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существительного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6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ru-RU" sz="3200" b="1" kern="0" dirty="0">
                <a:solidFill>
                  <a:prstClr val="black"/>
                </a:solidFill>
                <a:latin typeface="Bauhaus 93" pitchFamily="82" charset="0"/>
                <a:ea typeface="+mn-ea"/>
                <a:cs typeface="+mn-cs"/>
              </a:rPr>
              <a:t>Эталон для самопроверки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lnSpc>
                <a:spcPct val="80000"/>
              </a:lnSpc>
              <a:spcBef>
                <a:spcPts val="335"/>
              </a:spcBef>
              <a:spcAft>
                <a:spcPts val="1000"/>
              </a:spcAft>
              <a:buNone/>
            </a:pPr>
            <a:r>
              <a:rPr lang="ru-RU" sz="3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Выберите верное утверждение: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ts val="335"/>
              </a:spcBef>
              <a:buNone/>
            </a:pPr>
            <a:r>
              <a:rPr lang="ru-RU" sz="33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3000" dirty="0">
                <a:solidFill>
                  <a:srgbClr val="000000"/>
                </a:solidFill>
                <a:latin typeface="Times New Roman"/>
                <a:cs typeface="Times New Roman"/>
              </a:rPr>
              <a:t> В)  В предложении имя прилагательное чаще </a:t>
            </a:r>
            <a:r>
              <a:rPr lang="ru-RU" sz="3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          всего </a:t>
            </a:r>
            <a:r>
              <a:rPr lang="ru-RU" sz="3000" dirty="0">
                <a:solidFill>
                  <a:srgbClr val="000000"/>
                </a:solidFill>
                <a:latin typeface="Times New Roman"/>
                <a:cs typeface="Times New Roman"/>
              </a:rPr>
              <a:t>бывает </a:t>
            </a:r>
            <a:r>
              <a:rPr lang="ru-RU" sz="3000" b="1" dirty="0">
                <a:solidFill>
                  <a:srgbClr val="FF0000"/>
                </a:solidFill>
                <a:latin typeface="Times New Roman"/>
                <a:cs typeface="Times New Roman"/>
              </a:rPr>
              <a:t>второстепенным членом  </a:t>
            </a:r>
            <a:r>
              <a:rPr lang="ru-RU" sz="3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предложения.</a:t>
            </a:r>
            <a:endParaRPr lang="ru-RU" sz="2600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615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ru-RU" sz="3200" b="1" kern="0" dirty="0">
                <a:solidFill>
                  <a:prstClr val="black"/>
                </a:solidFill>
                <a:latin typeface="Bauhaus 93" pitchFamily="82" charset="0"/>
              </a:rPr>
              <a:t>Эталон для самопроверки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altLang="ru-RU" sz="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3-х правильных ответов</a:t>
            </a:r>
            <a:r>
              <a:rPr lang="ru-RU" altLang="ru-RU" sz="28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fontAlgn="base">
              <a:lnSpc>
                <a:spcPct val="80000"/>
              </a:lnSpc>
              <a:spcAft>
                <a:spcPct val="0"/>
              </a:spcAft>
              <a:buNone/>
            </a:pPr>
            <a:r>
              <a:rPr lang="ru-RU" altLang="ru-RU" sz="28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Никуда не годится. (Неудовлетворительно)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endParaRPr lang="ru-RU" altLang="ru-RU" sz="28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altLang="ru-RU" sz="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правильных ответа. </a:t>
            </a:r>
            <a:r>
              <a:rPr lang="ru-RU" alt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endParaRPr lang="ru-RU" altLang="ru-RU" sz="28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altLang="ru-RU" sz="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правильных ответа. </a:t>
            </a:r>
            <a:r>
              <a:rPr lang="ru-RU" alt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Хорошо.</a:t>
            </a: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endParaRPr lang="ru-RU" altLang="ru-RU" sz="28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lnSpc>
                <a:spcPct val="80000"/>
              </a:lnSpc>
              <a:spcAft>
                <a:spcPct val="0"/>
              </a:spcAft>
              <a:buFontTx/>
              <a:buChar char="•"/>
            </a:pPr>
            <a:r>
              <a:rPr lang="ru-RU" altLang="ru-RU" sz="28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правильных ответов. </a:t>
            </a:r>
            <a:r>
              <a:rPr lang="ru-RU" alt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Отлично.</a:t>
            </a:r>
          </a:p>
        </p:txBody>
      </p:sp>
    </p:spTree>
    <p:extLst>
      <p:ext uri="{BB962C8B-B14F-4D97-AF65-F5344CB8AC3E}">
        <p14:creationId xmlns:p14="http://schemas.microsoft.com/office/powerpoint/2010/main" val="22181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ru-RU" dirty="0" smtClean="0">
                <a:solidFill>
                  <a:srgbClr val="FF6600"/>
                </a:solidFill>
                <a:latin typeface="ArbatDi" pitchFamily="66" charset="0"/>
              </a:rPr>
              <a:t/>
            </a:r>
            <a:br>
              <a:rPr lang="ru-RU" altLang="ru-RU" dirty="0" smtClean="0">
                <a:solidFill>
                  <a:srgbClr val="FF6600"/>
                </a:solidFill>
                <a:latin typeface="ArbatDi" pitchFamily="66" charset="0"/>
              </a:rPr>
            </a:br>
            <a:r>
              <a:rPr lang="ru-RU" altLang="ru-RU" dirty="0">
                <a:solidFill>
                  <a:srgbClr val="FF6600"/>
                </a:solidFill>
                <a:latin typeface="ArbatDi" pitchFamily="66" charset="0"/>
              </a:rPr>
              <a:t/>
            </a:r>
            <a:br>
              <a:rPr lang="ru-RU" altLang="ru-RU" dirty="0">
                <a:solidFill>
                  <a:srgbClr val="FF6600"/>
                </a:solidFill>
                <a:latin typeface="ArbatDi" pitchFamily="66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ArbatDi" pitchFamily="66" charset="0"/>
              </a:rPr>
              <a:t>Каждый </a:t>
            </a:r>
            <a:r>
              <a:rPr lang="ru-RU" altLang="ru-RU" sz="4000" dirty="0">
                <a:solidFill>
                  <a:schemeClr val="tx1"/>
                </a:solidFill>
                <a:latin typeface="ArbatDi" pitchFamily="66" charset="0"/>
              </a:rPr>
              <a:t>ученик задумывается о том</a:t>
            </a:r>
            <a:r>
              <a:rPr lang="ru-RU" altLang="ru-RU" sz="4000" dirty="0" smtClean="0">
                <a:solidFill>
                  <a:schemeClr val="tx1"/>
                </a:solidFill>
                <a:latin typeface="ArbatDi" pitchFamily="66" charset="0"/>
              </a:rPr>
              <a:t>,</a:t>
            </a:r>
            <a:br>
              <a:rPr lang="ru-RU" altLang="ru-RU" sz="4000" dirty="0" smtClean="0">
                <a:solidFill>
                  <a:schemeClr val="tx1"/>
                </a:solidFill>
                <a:latin typeface="ArbatDi" pitchFamily="66" charset="0"/>
              </a:rPr>
            </a:br>
            <a:r>
              <a:rPr lang="ru-RU" altLang="ru-RU" sz="4000" dirty="0" smtClean="0">
                <a:solidFill>
                  <a:schemeClr val="tx1"/>
                </a:solidFill>
                <a:latin typeface="ArbatDi" pitchFamily="66" charset="0"/>
              </a:rPr>
              <a:t> </a:t>
            </a:r>
            <a:r>
              <a:rPr lang="ru-RU" altLang="ru-RU" sz="4000" dirty="0">
                <a:solidFill>
                  <a:schemeClr val="tx1"/>
                </a:solidFill>
                <a:latin typeface="ArbatDi" pitchFamily="66" charset="0"/>
              </a:rPr>
              <a:t>что у него:</a:t>
            </a:r>
            <a:br>
              <a:rPr lang="ru-RU" altLang="ru-RU" sz="4000" dirty="0">
                <a:solidFill>
                  <a:schemeClr val="tx1"/>
                </a:solidFill>
                <a:latin typeface="ArbatDi" pitchFamily="66" charset="0"/>
              </a:rPr>
            </a:b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044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lvl="5" indent="-342900"/>
            <a:r>
              <a:rPr lang="ru-RU" altLang="ru-RU" sz="4400" dirty="0">
                <a:latin typeface="ArbatDi" pitchFamily="66" charset="0"/>
              </a:rPr>
              <a:t>хорошо получается</a:t>
            </a:r>
            <a:r>
              <a:rPr lang="ru-RU" altLang="ru-RU" sz="4400" dirty="0" smtClean="0">
                <a:latin typeface="ArbatDi" pitchFamily="66" charset="0"/>
              </a:rPr>
              <a:t>;</a:t>
            </a:r>
            <a:r>
              <a:rPr lang="ru-RU" altLang="ru-RU" sz="4400" dirty="0">
                <a:latin typeface="ArbatDi" pitchFamily="66" charset="0"/>
              </a:rPr>
              <a:t> </a:t>
            </a:r>
            <a:endParaRPr lang="ru-RU" altLang="ru-RU" sz="4400" dirty="0" smtClean="0">
              <a:latin typeface="ArbatDi" pitchFamily="66" charset="0"/>
            </a:endParaRPr>
          </a:p>
          <a:p>
            <a:pPr marL="342900" lvl="5" indent="-342900"/>
            <a:r>
              <a:rPr lang="ru-RU" altLang="ru-RU" sz="4400" dirty="0" smtClean="0">
                <a:latin typeface="ArbatDi" pitchFamily="66" charset="0"/>
              </a:rPr>
              <a:t>что </a:t>
            </a:r>
            <a:r>
              <a:rPr lang="ru-RU" altLang="ru-RU" sz="4400" dirty="0">
                <a:latin typeface="ArbatDi" pitchFamily="66" charset="0"/>
              </a:rPr>
              <a:t>не </a:t>
            </a:r>
            <a:r>
              <a:rPr lang="ru-RU" altLang="ru-RU" sz="4400" dirty="0" smtClean="0">
                <a:latin typeface="ArbatDi" pitchFamily="66" charset="0"/>
              </a:rPr>
              <a:t>получается;</a:t>
            </a:r>
            <a:r>
              <a:rPr lang="ru-RU" altLang="ru-RU" sz="4400" dirty="0">
                <a:latin typeface="ArbatDi" pitchFamily="66" charset="0"/>
              </a:rPr>
              <a:t> </a:t>
            </a:r>
            <a:endParaRPr lang="ru-RU" altLang="ru-RU" sz="4400" dirty="0" smtClean="0">
              <a:latin typeface="ArbatDi" pitchFamily="66" charset="0"/>
            </a:endParaRPr>
          </a:p>
          <a:p>
            <a:pPr marL="342900" lvl="5" indent="-342900"/>
            <a:r>
              <a:rPr lang="ru-RU" altLang="ru-RU" sz="4400" dirty="0" smtClean="0">
                <a:latin typeface="ArbatDi" pitchFamily="66" charset="0"/>
              </a:rPr>
              <a:t>над </a:t>
            </a:r>
            <a:r>
              <a:rPr lang="ru-RU" altLang="ru-RU" sz="4400" dirty="0">
                <a:latin typeface="ArbatDi" pitchFamily="66" charset="0"/>
              </a:rPr>
              <a:t>чем надо </a:t>
            </a:r>
            <a:r>
              <a:rPr lang="ru-RU" altLang="ru-RU" sz="4400" dirty="0" smtClean="0">
                <a:latin typeface="ArbatDi" pitchFamily="66" charset="0"/>
              </a:rPr>
              <a:t>поработать.</a:t>
            </a:r>
            <a:endParaRPr lang="ru-RU" altLang="ru-RU" sz="4400" dirty="0">
              <a:latin typeface="ArbatDi" pitchFamily="66" charset="0"/>
            </a:endParaRPr>
          </a:p>
          <a:p>
            <a:pPr marL="342900" lvl="5" indent="-342900"/>
            <a:endParaRPr lang="ru-RU" altLang="ru-RU" sz="4400" dirty="0">
              <a:solidFill>
                <a:srgbClr val="996600"/>
              </a:solidFill>
              <a:latin typeface="ArbatDi" pitchFamily="66" charset="0"/>
            </a:endParaRPr>
          </a:p>
          <a:p>
            <a:pPr marL="342900" lvl="5" indent="-342900"/>
            <a:endParaRPr lang="ru-RU" altLang="ru-RU" sz="4400" dirty="0">
              <a:solidFill>
                <a:srgbClr val="996600"/>
              </a:solidFill>
              <a:latin typeface="ArbatDi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192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1. Упр.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332,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с.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91.</a:t>
            </a:r>
            <a:endParaRPr lang="ru-RU" sz="4000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2. Выучить правило на с. 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SchoolBookC"/>
                <a:cs typeface="SchoolBookC"/>
              </a:rPr>
              <a:t>90.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471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kern="0" dirty="0" smtClea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ru-RU" b="1" kern="0" dirty="0" smtClea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4300" b="1" kern="0" dirty="0" smtClea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  </a:t>
            </a:r>
            <a:r>
              <a:rPr lang="ru-RU" sz="4400" b="1" kern="0" dirty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Мы закончили урок,</a:t>
            </a:r>
            <a:r>
              <a:rPr lang="ru-RU" sz="4400" b="1" ker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ru-RU" sz="4400" b="1" ker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ru-RU" sz="4400" b="1" kern="0" smtClea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</a:t>
            </a:r>
            <a:r>
              <a:rPr lang="ru-RU" sz="4300" b="1" kern="0" smtClean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Подвести </a:t>
            </a:r>
            <a:r>
              <a:rPr lang="ru-RU" sz="4300" b="1" kern="0" dirty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пора итог!</a:t>
            </a:r>
            <a:br>
              <a:rPr lang="ru-RU" sz="4300" b="1" kern="0" dirty="0">
                <a:solidFill>
                  <a:srgbClr val="0068AE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763" y="4005064"/>
            <a:ext cx="17621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9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какой части речи говориться в стихотворении?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- часть речи интересная.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в миру известная.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Опишу любой предмет –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равных со мной нет.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 со мною выразительна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точна, и удивительна,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красиво говорить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Мною нужно дорожить!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4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4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ЯЯ АЯ ИЙ ЫЙ ЕЕ ОЕ ИЕ ЫЕ</a:t>
            </a:r>
          </a:p>
          <a:p>
            <a:endParaRPr lang="ru-RU" dirty="0"/>
          </a:p>
        </p:txBody>
      </p:sp>
      <p:sp>
        <p:nvSpPr>
          <p:cNvPr id="4" name="Облако 3"/>
          <p:cNvSpPr/>
          <p:nvPr/>
        </p:nvSpPr>
        <p:spPr>
          <a:xfrm>
            <a:off x="395536" y="3068960"/>
            <a:ext cx="3143272" cy="1500198"/>
          </a:xfrm>
          <a:prstGeom prst="cloud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-ЯЯ    -АЯ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23081"/>
            <a:ext cx="3163887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07095"/>
            <a:ext cx="79216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22324"/>
            <a:ext cx="79216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53136"/>
            <a:ext cx="332263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25144"/>
            <a:ext cx="3322637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854748"/>
            <a:ext cx="79216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861637"/>
            <a:ext cx="79216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966444"/>
            <a:ext cx="792163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933" y="4966444"/>
            <a:ext cx="79216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35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24"/>
            <a:ext cx="8496944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6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вопрос по теме…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 –  …     часть речи. </a:t>
            </a:r>
          </a:p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прилагательные обозначают    …                                    и отвечают на вопросы …</a:t>
            </a:r>
          </a:p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связаны с …</a:t>
            </a:r>
          </a:p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Изменяются по 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4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правило!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 – 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часть 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речи. Имена прилагательные 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обозначают признаки предметов 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отвечают на вопросы 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какой? какая? какое? какие?</a:t>
            </a: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связаны с именами существительными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Изменяются по родам и числам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как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  <a:r>
              <a:rPr lang="ru-RU" alt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</a:t>
            </a:r>
            <a:r>
              <a:rPr lang="ru-RU" alt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 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  <a:r>
              <a:rPr lang="ru-RU" alt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тёпл</a:t>
            </a:r>
            <a:r>
              <a:rPr lang="ru-RU" alt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  <a:r>
              <a:rPr lang="ru-RU" alt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</a:t>
            </a:r>
            <a:r>
              <a:rPr lang="ru-RU" alt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</a:t>
            </a:r>
            <a:r>
              <a:rPr lang="ru-RU" alt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?) </a:t>
            </a:r>
            <a:r>
              <a:rPr lang="ru-RU" alt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</a:t>
            </a:r>
            <a:r>
              <a:rPr lang="ru-RU" alt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alt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63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1224</Words>
  <Application>Microsoft Office PowerPoint</Application>
  <PresentationFormat>Экран (4:3)</PresentationFormat>
  <Paragraphs>264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Главное ОУУ  </vt:lpstr>
      <vt:lpstr>О какой части речи говориться в стихотворении?</vt:lpstr>
      <vt:lpstr>Презентация PowerPoint</vt:lpstr>
      <vt:lpstr>Презентация PowerPoint</vt:lpstr>
      <vt:lpstr>Придумайте вопрос по теме…</vt:lpstr>
      <vt:lpstr>Запомни правило!</vt:lpstr>
      <vt:lpstr> Ключевые слова темы: </vt:lpstr>
      <vt:lpstr>Надо помнить: </vt:lpstr>
      <vt:lpstr>Как вы думаете, почему пропущены буквы в словах?</vt:lpstr>
      <vt:lpstr>Тема урока:</vt:lpstr>
      <vt:lpstr> Формулирование проблемы   </vt:lpstr>
      <vt:lpstr>Презентация PowerPoint</vt:lpstr>
      <vt:lpstr> Почему слова хорошая и послушная синонимы? </vt:lpstr>
      <vt:lpstr>А можно ли соединить слова хорошая и плохая?</vt:lpstr>
      <vt:lpstr>Открытие нового знания</vt:lpstr>
      <vt:lpstr>Запомни правило!</vt:lpstr>
      <vt:lpstr>Презентация PowerPoint</vt:lpstr>
      <vt:lpstr>Давайте поиграем…</vt:lpstr>
      <vt:lpstr>Выполните упр. 329 по заданию до конца.</vt:lpstr>
      <vt:lpstr>Развитие умений</vt:lpstr>
      <vt:lpstr>Развитие умений</vt:lpstr>
      <vt:lpstr>Развитие умений</vt:lpstr>
      <vt:lpstr> Сделайте вывод: среди каких частей речи встречаются антонимы? </vt:lpstr>
      <vt:lpstr>Презентация PowerPoint</vt:lpstr>
      <vt:lpstr>Развитие умений</vt:lpstr>
      <vt:lpstr>Проверим по эталону</vt:lpstr>
      <vt:lpstr> Сделайте вывод:  </vt:lpstr>
      <vt:lpstr>Проверим по эталону</vt:lpstr>
      <vt:lpstr>Проверим по эталону</vt:lpstr>
      <vt:lpstr>Проверим по эталону</vt:lpstr>
      <vt:lpstr>Презентация PowerPoint</vt:lpstr>
      <vt:lpstr>Сделайте вывод </vt:lpstr>
      <vt:lpstr>Формирование алгоритма самооценки:</vt:lpstr>
      <vt:lpstr>Над какой темой работали?</vt:lpstr>
      <vt:lpstr>Итог урока</vt:lpstr>
      <vt:lpstr>Итог урока</vt:lpstr>
      <vt:lpstr> Рефлексивно - оценочный этап. </vt:lpstr>
      <vt:lpstr>  Рефлексивно - оценочный этап Тест  </vt:lpstr>
      <vt:lpstr> Рефлексивно - оценочный этап Тест  </vt:lpstr>
      <vt:lpstr>Эталон для самопроверки </vt:lpstr>
      <vt:lpstr>Эталон для самопроверки </vt:lpstr>
      <vt:lpstr>Эталон для самопроверки </vt:lpstr>
      <vt:lpstr>Эталон для самопроверки </vt:lpstr>
      <vt:lpstr>  Каждый ученик задумывается о том,  что у него:  </vt:lpstr>
      <vt:lpstr>Домашнее задание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Tatyana</dc:creator>
  <cp:lastModifiedBy>Tatyana</cp:lastModifiedBy>
  <cp:revision>43</cp:revision>
  <dcterms:created xsi:type="dcterms:W3CDTF">2015-02-16T13:18:41Z</dcterms:created>
  <dcterms:modified xsi:type="dcterms:W3CDTF">2015-02-17T19:47:57Z</dcterms:modified>
</cp:coreProperties>
</file>